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2" r:id="rId27"/>
    <p:sldId id="280" r:id="rId28"/>
  </p:sldIdLst>
  <p:sldSz cx="9144000" cy="6858000" type="screen4x3"/>
  <p:notesSz cx="7559675" cy="106918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74671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57200" y="4146120"/>
            <a:ext cx="74671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6439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283640" y="1600200"/>
            <a:ext cx="36439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4146120"/>
            <a:ext cx="36439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4283640" y="4146120"/>
            <a:ext cx="36439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40408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2981880" y="1600200"/>
            <a:ext cx="240408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506560" y="1600200"/>
            <a:ext cx="240408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body"/>
          </p:nvPr>
        </p:nvSpPr>
        <p:spPr>
          <a:xfrm>
            <a:off x="457200" y="4146120"/>
            <a:ext cx="240408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body"/>
          </p:nvPr>
        </p:nvSpPr>
        <p:spPr>
          <a:xfrm>
            <a:off x="2981880" y="4146120"/>
            <a:ext cx="240408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62" name="PlaceHolder 7"/>
          <p:cNvSpPr>
            <a:spLocks noGrp="1"/>
          </p:cNvSpPr>
          <p:nvPr>
            <p:ph type="body"/>
          </p:nvPr>
        </p:nvSpPr>
        <p:spPr>
          <a:xfrm>
            <a:off x="5506560" y="4146120"/>
            <a:ext cx="240408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7467120" cy="4873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746712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64392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283640" y="1600200"/>
            <a:ext cx="364392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746712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6439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283640" y="1600200"/>
            <a:ext cx="364392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57200" y="4146120"/>
            <a:ext cx="36439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7467120" cy="4873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64392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283640" y="1600200"/>
            <a:ext cx="36439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283640" y="4146120"/>
            <a:ext cx="36439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6439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283640" y="1600200"/>
            <a:ext cx="36439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4146120"/>
            <a:ext cx="74671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74671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4146120"/>
            <a:ext cx="74671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6439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283640" y="1600200"/>
            <a:ext cx="36439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4146120"/>
            <a:ext cx="36439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283640" y="4146120"/>
            <a:ext cx="36439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40408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2981880" y="1600200"/>
            <a:ext cx="240408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506560" y="1600200"/>
            <a:ext cx="240408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57200" y="4146120"/>
            <a:ext cx="240408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08" name="PlaceHolder 6"/>
          <p:cNvSpPr>
            <a:spLocks noGrp="1"/>
          </p:cNvSpPr>
          <p:nvPr>
            <p:ph type="body"/>
          </p:nvPr>
        </p:nvSpPr>
        <p:spPr>
          <a:xfrm>
            <a:off x="2981880" y="4146120"/>
            <a:ext cx="240408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09" name="PlaceHolder 7"/>
          <p:cNvSpPr>
            <a:spLocks noGrp="1"/>
          </p:cNvSpPr>
          <p:nvPr>
            <p:ph type="body"/>
          </p:nvPr>
        </p:nvSpPr>
        <p:spPr>
          <a:xfrm>
            <a:off x="5506560" y="4146120"/>
            <a:ext cx="240408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746712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64392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283640" y="1600200"/>
            <a:ext cx="364392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746712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6439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283640" y="1600200"/>
            <a:ext cx="364392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57200" y="4146120"/>
            <a:ext cx="36439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64392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283640" y="1600200"/>
            <a:ext cx="36439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4283640" y="4146120"/>
            <a:ext cx="36439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6439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283640" y="1600200"/>
            <a:ext cx="36439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457200" y="4146120"/>
            <a:ext cx="746712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ine 1"/>
          <p:cNvSpPr/>
          <p:nvPr/>
        </p:nvSpPr>
        <p:spPr>
          <a:xfrm>
            <a:off x="8762760" y="0"/>
            <a:ext cx="360" cy="6858000"/>
          </a:xfrm>
          <a:prstGeom prst="line">
            <a:avLst/>
          </a:prstGeom>
          <a:ln w="38160">
            <a:solidFill>
              <a:schemeClr val="accent1">
                <a:tint val="60000"/>
                <a:alpha val="93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Line 2"/>
          <p:cNvSpPr/>
          <p:nvPr/>
        </p:nvSpPr>
        <p:spPr>
          <a:xfrm>
            <a:off x="75960" y="0"/>
            <a:ext cx="360" cy="6858000"/>
          </a:xfrm>
          <a:prstGeom prst="line">
            <a:avLst/>
          </a:prstGeom>
          <a:ln w="57240">
            <a:solidFill>
              <a:schemeClr val="accent1">
                <a:tint val="60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Line 3"/>
          <p:cNvSpPr/>
          <p:nvPr/>
        </p:nvSpPr>
        <p:spPr>
          <a:xfrm>
            <a:off x="8991360" y="0"/>
            <a:ext cx="360" cy="685800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8839080" y="0"/>
            <a:ext cx="304560" cy="685764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60">
            <a:noFill/>
          </a:ln>
          <a:effectLst>
            <a:outerShdw blurRad="50800" dist="25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" name="Line 5"/>
          <p:cNvSpPr/>
          <p:nvPr/>
        </p:nvSpPr>
        <p:spPr>
          <a:xfrm>
            <a:off x="8915400" y="0"/>
            <a:ext cx="360" cy="6858000"/>
          </a:xfrm>
          <a:prstGeom prst="line">
            <a:avLst/>
          </a:prstGeom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8156520" y="5715000"/>
            <a:ext cx="548280" cy="548280"/>
          </a:xfrm>
          <a:prstGeom prst="ellipse">
            <a:avLst/>
          </a:prstGeom>
          <a:ln w="38160">
            <a:noFill/>
          </a:ln>
          <a:effectLst>
            <a:outerShdw blurRad="50800" dist="25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2286000" y="3124080"/>
            <a:ext cx="6171840" cy="189396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TW" sz="3000" b="1" strike="noStrike" cap="small" spc="-1">
                <a:solidFill>
                  <a:srgbClr val="575F6D"/>
                </a:solidFill>
                <a:latin typeface="Century Schoolbook"/>
              </a:rPr>
              <a:t>按一下以編輯母片標題樣式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dt"/>
          </p:nvPr>
        </p:nvSpPr>
        <p:spPr>
          <a:xfrm rot="5400000">
            <a:off x="7765200" y="1174320"/>
            <a:ext cx="2285640" cy="38052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D09FEFD-D8A5-4E6F-9AEE-430908755A75}" type="datetime">
              <a:rPr lang="en-US" sz="1200" b="0" strike="noStrike" spc="-1">
                <a:solidFill>
                  <a:srgbClr val="575F6D"/>
                </a:solidFill>
                <a:latin typeface="Century Schoolbook"/>
              </a:rPr>
              <a:t>2/26/2018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ftr"/>
          </p:nvPr>
        </p:nvSpPr>
        <p:spPr>
          <a:xfrm rot="5400000">
            <a:off x="7077240" y="4181400"/>
            <a:ext cx="3657240" cy="38376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" name="CustomShape 10"/>
          <p:cNvSpPr/>
          <p:nvPr/>
        </p:nvSpPr>
        <p:spPr>
          <a:xfrm>
            <a:off x="380880" y="0"/>
            <a:ext cx="609120" cy="685764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60">
            <a:noFill/>
          </a:ln>
          <a:effectLst>
            <a:outerShdw blurRad="50800" dist="25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" name="CustomShape 11"/>
          <p:cNvSpPr/>
          <p:nvPr/>
        </p:nvSpPr>
        <p:spPr>
          <a:xfrm>
            <a:off x="276480" y="0"/>
            <a:ext cx="104400" cy="685764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60">
            <a:noFill/>
          </a:ln>
          <a:effectLst>
            <a:outerShdw blurRad="50800" dist="25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" name="CustomShape 12"/>
          <p:cNvSpPr/>
          <p:nvPr/>
        </p:nvSpPr>
        <p:spPr>
          <a:xfrm>
            <a:off x="990720" y="0"/>
            <a:ext cx="181440" cy="685764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60">
            <a:noFill/>
          </a:ln>
          <a:effectLst>
            <a:outerShdw blurRad="50800" dist="25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" name="CustomShape 13"/>
          <p:cNvSpPr/>
          <p:nvPr/>
        </p:nvSpPr>
        <p:spPr>
          <a:xfrm>
            <a:off x="1141200" y="0"/>
            <a:ext cx="230040" cy="685764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60">
            <a:noFill/>
          </a:ln>
          <a:effectLst>
            <a:outerShdw blurRad="50800" dist="25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" name="Line 14"/>
          <p:cNvSpPr/>
          <p:nvPr/>
        </p:nvSpPr>
        <p:spPr>
          <a:xfrm>
            <a:off x="106200" y="0"/>
            <a:ext cx="360" cy="6858000"/>
          </a:xfrm>
          <a:prstGeom prst="line">
            <a:avLst/>
          </a:prstGeom>
          <a:ln w="57240">
            <a:solidFill>
              <a:schemeClr val="accent1">
                <a:tint val="60000"/>
                <a:alpha val="73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Line 15"/>
          <p:cNvSpPr/>
          <p:nvPr/>
        </p:nvSpPr>
        <p:spPr>
          <a:xfrm>
            <a:off x="914400" y="0"/>
            <a:ext cx="360" cy="6858000"/>
          </a:xfrm>
          <a:prstGeom prst="line">
            <a:avLst/>
          </a:prstGeom>
          <a:ln w="57240">
            <a:solidFill>
              <a:schemeClr val="accent1">
                <a:tint val="20000"/>
                <a:alpha val="83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Line 16"/>
          <p:cNvSpPr/>
          <p:nvPr/>
        </p:nvSpPr>
        <p:spPr>
          <a:xfrm>
            <a:off x="853920" y="0"/>
            <a:ext cx="360" cy="6858000"/>
          </a:xfrm>
          <a:prstGeom prst="line">
            <a:avLst/>
          </a:prstGeom>
          <a:ln w="57240">
            <a:solidFill>
              <a:schemeClr val="accent1">
                <a:tint val="60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Line 17"/>
          <p:cNvSpPr/>
          <p:nvPr/>
        </p:nvSpPr>
        <p:spPr>
          <a:xfrm>
            <a:off x="1726560" y="0"/>
            <a:ext cx="360" cy="6858000"/>
          </a:xfrm>
          <a:prstGeom prst="line">
            <a:avLst/>
          </a:prstGeom>
          <a:ln w="28440">
            <a:solidFill>
              <a:schemeClr val="accent1">
                <a:tint val="60000"/>
                <a:alpha val="82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Line 18"/>
          <p:cNvSpPr/>
          <p:nvPr/>
        </p:nvSpPr>
        <p:spPr>
          <a:xfrm>
            <a:off x="1066680" y="0"/>
            <a:ext cx="360" cy="6858000"/>
          </a:xfrm>
          <a:prstGeom prst="line">
            <a:avLst/>
          </a:prstGeom>
          <a:ln w="9360">
            <a:solidFill>
              <a:schemeClr val="accent1">
                <a:tint val="60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Line 19"/>
          <p:cNvSpPr/>
          <p:nvPr/>
        </p:nvSpPr>
        <p:spPr>
          <a:xfrm>
            <a:off x="9113760" y="0"/>
            <a:ext cx="360" cy="6858000"/>
          </a:xfrm>
          <a:prstGeom prst="line">
            <a:avLst/>
          </a:prstGeom>
          <a:ln w="57240">
            <a:solidFill>
              <a:schemeClr val="accent1">
                <a:tint val="60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20"/>
          <p:cNvSpPr/>
          <p:nvPr/>
        </p:nvSpPr>
        <p:spPr>
          <a:xfrm>
            <a:off x="1219320" y="0"/>
            <a:ext cx="75960" cy="685764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60">
            <a:noFill/>
          </a:ln>
          <a:effectLst>
            <a:outerShdw blurRad="50800" dist="25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0" name="CustomShape 21"/>
          <p:cNvSpPr/>
          <p:nvPr/>
        </p:nvSpPr>
        <p:spPr>
          <a:xfrm>
            <a:off x="609480" y="3429000"/>
            <a:ext cx="1294920" cy="1294920"/>
          </a:xfrm>
          <a:prstGeom prst="ellipse">
            <a:avLst/>
          </a:prstGeom>
          <a:solidFill>
            <a:schemeClr val="accent1"/>
          </a:solidFill>
          <a:ln w="38160">
            <a:noFill/>
          </a:ln>
          <a:effectLst>
            <a:outerShdw blurRad="50800" dist="25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" name="CustomShape 22"/>
          <p:cNvSpPr/>
          <p:nvPr/>
        </p:nvSpPr>
        <p:spPr>
          <a:xfrm>
            <a:off x="1309680" y="4866840"/>
            <a:ext cx="641160" cy="641160"/>
          </a:xfrm>
          <a:prstGeom prst="ellipse">
            <a:avLst/>
          </a:prstGeom>
          <a:ln w="28440">
            <a:noFill/>
          </a:ln>
          <a:effectLst>
            <a:outerShdw blurRad="50800" dist="25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2" name="CustomShape 23"/>
          <p:cNvSpPr/>
          <p:nvPr/>
        </p:nvSpPr>
        <p:spPr>
          <a:xfrm>
            <a:off x="1091160" y="5500800"/>
            <a:ext cx="136800" cy="136800"/>
          </a:xfrm>
          <a:prstGeom prst="ellipse">
            <a:avLst/>
          </a:prstGeom>
          <a:ln w="12600">
            <a:noFill/>
          </a:ln>
          <a:effectLst>
            <a:outerShdw blurRad="50800" dist="25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1664280" y="5788080"/>
            <a:ext cx="273960" cy="273960"/>
          </a:xfrm>
          <a:prstGeom prst="ellipse">
            <a:avLst/>
          </a:prstGeom>
          <a:ln w="12600">
            <a:noFill/>
          </a:ln>
          <a:effectLst>
            <a:outerShdw blurRad="50800" dist="25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1905120" y="4495680"/>
            <a:ext cx="365400" cy="365400"/>
          </a:xfrm>
          <a:prstGeom prst="ellipse">
            <a:avLst/>
          </a:prstGeom>
          <a:ln w="28440">
            <a:noFill/>
          </a:ln>
          <a:effectLst>
            <a:outerShdw blurRad="50800" dist="25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" name="PlaceHolder 26"/>
          <p:cNvSpPr>
            <a:spLocks noGrp="1"/>
          </p:cNvSpPr>
          <p:nvPr>
            <p:ph type="sldNum"/>
          </p:nvPr>
        </p:nvSpPr>
        <p:spPr>
          <a:xfrm>
            <a:off x="1325520" y="4928760"/>
            <a:ext cx="609120" cy="51732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601E009F-5BD0-4714-936C-1E380AD99114}" type="slidenum">
              <a:rPr lang="en-US" sz="1400" b="1" strike="noStrike" spc="-1">
                <a:solidFill>
                  <a:srgbClr val="FFFFFF"/>
                </a:solidFill>
                <a:latin typeface="Century Schoolbook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26" name="PlaceHolder 2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400" b="0" strike="noStrike" spc="-1">
                <a:solidFill>
                  <a:srgbClr val="000000"/>
                </a:solidFill>
                <a:latin typeface="Century Schoolbook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Century Schoolbook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Century Schoolbook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Century Schoolbook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Century Schoolbook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Century Schoolbook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Line 1"/>
          <p:cNvSpPr/>
          <p:nvPr/>
        </p:nvSpPr>
        <p:spPr>
          <a:xfrm>
            <a:off x="8762760" y="0"/>
            <a:ext cx="360" cy="6858000"/>
          </a:xfrm>
          <a:prstGeom prst="line">
            <a:avLst/>
          </a:prstGeom>
          <a:ln w="38160">
            <a:solidFill>
              <a:schemeClr val="accent1">
                <a:tint val="60000"/>
                <a:alpha val="93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Line 2"/>
          <p:cNvSpPr/>
          <p:nvPr/>
        </p:nvSpPr>
        <p:spPr>
          <a:xfrm>
            <a:off x="75960" y="0"/>
            <a:ext cx="360" cy="6858000"/>
          </a:xfrm>
          <a:prstGeom prst="line">
            <a:avLst/>
          </a:prstGeom>
          <a:ln w="57240">
            <a:solidFill>
              <a:schemeClr val="accent1">
                <a:tint val="60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Line 3"/>
          <p:cNvSpPr/>
          <p:nvPr/>
        </p:nvSpPr>
        <p:spPr>
          <a:xfrm>
            <a:off x="8991360" y="0"/>
            <a:ext cx="360" cy="685800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4"/>
          <p:cNvSpPr/>
          <p:nvPr/>
        </p:nvSpPr>
        <p:spPr>
          <a:xfrm>
            <a:off x="8839080" y="0"/>
            <a:ext cx="304560" cy="685764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60">
            <a:noFill/>
          </a:ln>
          <a:effectLst>
            <a:outerShdw blurRad="50800" dist="25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7" name="Line 5"/>
          <p:cNvSpPr/>
          <p:nvPr/>
        </p:nvSpPr>
        <p:spPr>
          <a:xfrm>
            <a:off x="8915400" y="0"/>
            <a:ext cx="360" cy="6858000"/>
          </a:xfrm>
          <a:prstGeom prst="line">
            <a:avLst/>
          </a:prstGeom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6"/>
          <p:cNvSpPr/>
          <p:nvPr/>
        </p:nvSpPr>
        <p:spPr>
          <a:xfrm>
            <a:off x="8156520" y="5715000"/>
            <a:ext cx="548280" cy="548280"/>
          </a:xfrm>
          <a:prstGeom prst="ellipse">
            <a:avLst/>
          </a:prstGeom>
          <a:ln w="38160">
            <a:noFill/>
          </a:ln>
          <a:effectLst>
            <a:outerShdw blurRad="50800" dist="25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9" name="PlaceHolder 7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TW" sz="3000" b="0" strike="noStrike" cap="small" spc="-1">
                <a:solidFill>
                  <a:srgbClr val="575F6D"/>
                </a:solidFill>
                <a:latin typeface="Century Schoolbook"/>
              </a:rPr>
              <a:t>按一下以編輯母片標題樣式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70" name="PlaceHolder 8"/>
          <p:cNvSpPr>
            <a:spLocks noGrp="1"/>
          </p:cNvSpPr>
          <p:nvPr>
            <p:ph type="body"/>
          </p:nvPr>
        </p:nvSpPr>
        <p:spPr>
          <a:xfrm>
            <a:off x="457200" y="1600200"/>
            <a:ext cx="7467120" cy="487332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2400" b="0" strike="noStrike" spc="-1">
                <a:solidFill>
                  <a:srgbClr val="000000"/>
                </a:solidFill>
                <a:latin typeface="Century Schoolbook"/>
              </a:rPr>
              <a:t>按一下以編輯母片文字樣式</a:t>
            </a:r>
          </a:p>
          <a:p>
            <a:pPr marL="640080" lvl="1" indent="-273960">
              <a:lnSpc>
                <a:spcPct val="100000"/>
              </a:lnSpc>
              <a:spcBef>
                <a:spcPts val="420"/>
              </a:spcBef>
              <a:buClr>
                <a:srgbClr val="FE8637"/>
              </a:buClr>
              <a:buSzPct val="80000"/>
              <a:buFont typeface="Wingdings 2" charset="2"/>
              <a:buChar char=""/>
            </a:pPr>
            <a:r>
              <a:rPr lang="zh-TW" sz="2100" b="0" strike="noStrike" spc="-1">
                <a:solidFill>
                  <a:srgbClr val="000000"/>
                </a:solidFill>
                <a:latin typeface="Century Schoolbook"/>
              </a:rPr>
              <a:t>第二層</a:t>
            </a:r>
          </a:p>
          <a:p>
            <a:pPr marL="914400" lvl="2" indent="-182520">
              <a:lnSpc>
                <a:spcPct val="100000"/>
              </a:lnSpc>
              <a:spcBef>
                <a:spcPts val="360"/>
              </a:spcBef>
              <a:buClr>
                <a:srgbClr val="E07630"/>
              </a:buClr>
              <a:buSzPct val="60000"/>
              <a:buFont typeface="Wingdings" charset="2"/>
              <a:buChar char=""/>
            </a:pPr>
            <a:r>
              <a:rPr lang="zh-TW" sz="1800" b="0" strike="noStrike" spc="-1">
                <a:solidFill>
                  <a:srgbClr val="000000"/>
                </a:solidFill>
                <a:latin typeface="Century Schoolbook"/>
              </a:rPr>
              <a:t>第三層</a:t>
            </a:r>
          </a:p>
          <a:p>
            <a:pPr marL="1188720" lvl="3" indent="-182520">
              <a:lnSpc>
                <a:spcPct val="100000"/>
              </a:lnSpc>
              <a:spcBef>
                <a:spcPts val="360"/>
              </a:spcBef>
              <a:buClr>
                <a:srgbClr val="FEC2AE"/>
              </a:buClr>
              <a:buSzPct val="60000"/>
              <a:buFont typeface="Wingdings" charset="2"/>
              <a:buChar char=""/>
            </a:pPr>
            <a:r>
              <a:rPr lang="zh-TW" sz="1800" b="0" strike="noStrike" spc="-1">
                <a:solidFill>
                  <a:srgbClr val="000000"/>
                </a:solidFill>
                <a:latin typeface="Century Schoolbook"/>
              </a:rPr>
              <a:t>第四層</a:t>
            </a:r>
          </a:p>
          <a:p>
            <a:pPr marL="1463040" lvl="4" indent="-182520">
              <a:lnSpc>
                <a:spcPct val="100000"/>
              </a:lnSpc>
              <a:spcBef>
                <a:spcPts val="320"/>
              </a:spcBef>
              <a:buClr>
                <a:srgbClr val="BCC9E9"/>
              </a:buClr>
              <a:buSzPct val="68000"/>
              <a:buFont typeface="Wingdings 2" charset="2"/>
              <a:buChar char=""/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第五層</a:t>
            </a:r>
          </a:p>
        </p:txBody>
      </p:sp>
      <p:sp>
        <p:nvSpPr>
          <p:cNvPr id="71" name="PlaceHolder 9"/>
          <p:cNvSpPr>
            <a:spLocks noGrp="1"/>
          </p:cNvSpPr>
          <p:nvPr>
            <p:ph type="dt"/>
          </p:nvPr>
        </p:nvSpPr>
        <p:spPr>
          <a:xfrm rot="5400000">
            <a:off x="7589520" y="1081800"/>
            <a:ext cx="2011320" cy="38376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9C3C683-7CFC-4437-B695-D4154B40D19A}" type="datetime">
              <a:rPr lang="en-US" sz="1200" b="0" strike="noStrike" spc="-1">
                <a:solidFill>
                  <a:srgbClr val="575F6D"/>
                </a:solidFill>
                <a:latin typeface="Century Schoolbook"/>
              </a:rPr>
              <a:t>2/26/2018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72" name="PlaceHolder 10"/>
          <p:cNvSpPr>
            <a:spLocks noGrp="1"/>
          </p:cNvSpPr>
          <p:nvPr>
            <p:ph type="sldNum"/>
          </p:nvPr>
        </p:nvSpPr>
        <p:spPr>
          <a:xfrm>
            <a:off x="8129160" y="5734080"/>
            <a:ext cx="609120" cy="52092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923CB74D-73A4-4319-BB21-B35FA76B7969}" type="slidenum">
              <a:rPr lang="en-US" sz="1400" b="1" strike="noStrike" spc="-1">
                <a:solidFill>
                  <a:srgbClr val="FFFFFF"/>
                </a:solidFill>
                <a:latin typeface="Century Schoolbook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73" name="PlaceHolder 11"/>
          <p:cNvSpPr>
            <a:spLocks noGrp="1"/>
          </p:cNvSpPr>
          <p:nvPr>
            <p:ph type="ftr"/>
          </p:nvPr>
        </p:nvSpPr>
        <p:spPr>
          <a:xfrm rot="5400000">
            <a:off x="6990480" y="3737160"/>
            <a:ext cx="3200040" cy="36540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endParaRPr lang="en-US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hattomine.com/coins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zen.suprnova.cc/index.php?page=register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itcointalk.org/index.php?topic=1707546.0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2286000" y="3124080"/>
            <a:ext cx="6171840" cy="1893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TW" sz="3000" b="1" strike="noStrike" cap="small" spc="-1">
                <a:solidFill>
                  <a:srgbClr val="575F6D"/>
                </a:solidFill>
                <a:latin typeface="Century Schoolbook"/>
              </a:rPr>
              <a:t>挖矿原理与教学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2286000" y="5003280"/>
            <a:ext cx="6171840" cy="1371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800" b="1" strike="noStrike" spc="-1">
                <a:solidFill>
                  <a:srgbClr val="575F6D"/>
                </a:solidFill>
                <a:latin typeface="Century Schoolbook"/>
              </a:rPr>
              <a:t>OM-DR-Jasonlai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TW" sz="3000" b="0" strike="noStrike" cap="small" spc="-1">
                <a:solidFill>
                  <a:srgbClr val="575F6D"/>
                </a:solidFill>
                <a:latin typeface="Century Schoolbook"/>
              </a:rPr>
              <a:t>虚拟币演算法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457200" y="1600200"/>
            <a:ext cx="7467120" cy="487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B32C16"/>
                </a:solidFill>
                <a:latin typeface="Century Schoolbook"/>
              </a:rPr>
              <a:t>GPU型演算法</a:t>
            </a: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:种类较多,让一般电脑显卡就能参予挖矿,避开专属挖矿机过大算力造成集中化</a:t>
            </a:r>
          </a:p>
        </p:txBody>
      </p:sp>
      <p:pic>
        <p:nvPicPr>
          <p:cNvPr id="133" name="Picture 3"/>
          <p:cNvPicPr/>
          <p:nvPr/>
        </p:nvPicPr>
        <p:blipFill>
          <a:blip r:embed="rId2"/>
          <a:stretch/>
        </p:blipFill>
        <p:spPr>
          <a:xfrm>
            <a:off x="107640" y="2133000"/>
            <a:ext cx="8595000" cy="3744000"/>
          </a:xfrm>
          <a:prstGeom prst="rect">
            <a:avLst/>
          </a:prstGeom>
          <a:ln>
            <a:noFill/>
          </a:ln>
        </p:spPr>
      </p:pic>
      <p:pic>
        <p:nvPicPr>
          <p:cNvPr id="134" name="Picture 4"/>
          <p:cNvPicPr/>
          <p:nvPr/>
        </p:nvPicPr>
        <p:blipFill>
          <a:blip r:embed="rId3"/>
          <a:stretch/>
        </p:blipFill>
        <p:spPr>
          <a:xfrm>
            <a:off x="5148000" y="336960"/>
            <a:ext cx="1409400" cy="1142640"/>
          </a:xfrm>
          <a:prstGeom prst="rect">
            <a:avLst/>
          </a:prstGeom>
          <a:ln>
            <a:noFill/>
          </a:ln>
        </p:spPr>
      </p:pic>
      <p:pic>
        <p:nvPicPr>
          <p:cNvPr id="135" name="Picture 5"/>
          <p:cNvPicPr/>
          <p:nvPr/>
        </p:nvPicPr>
        <p:blipFill>
          <a:blip r:embed="rId4"/>
          <a:stretch/>
        </p:blipFill>
        <p:spPr>
          <a:xfrm>
            <a:off x="6948360" y="260640"/>
            <a:ext cx="1390320" cy="121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TW" sz="3000" b="0" strike="noStrike" cap="small" spc="-1">
                <a:solidFill>
                  <a:srgbClr val="575F6D"/>
                </a:solidFill>
                <a:latin typeface="Century Schoolbook"/>
              </a:rPr>
              <a:t>挖矿准备项目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457200" y="1600200"/>
            <a:ext cx="7467120" cy="487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2400" b="0" strike="noStrike" spc="-1">
                <a:solidFill>
                  <a:srgbClr val="000000"/>
                </a:solidFill>
                <a:latin typeface="Century Schoolbook"/>
              </a:rPr>
              <a:t>1.选择挖哪个虚拟币</a:t>
            </a:r>
          </a:p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2400" b="0" strike="noStrike" spc="-1">
                <a:solidFill>
                  <a:srgbClr val="000000"/>
                </a:solidFill>
                <a:latin typeface="Century Schoolbook"/>
              </a:rPr>
              <a:t>2.虚拟币钱包位址</a:t>
            </a:r>
          </a:p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2400" b="0" strike="noStrike" spc="-1">
                <a:solidFill>
                  <a:srgbClr val="000000"/>
                </a:solidFill>
                <a:latin typeface="Century Schoolbook"/>
              </a:rPr>
              <a:t>3.矿池选择</a:t>
            </a:r>
          </a:p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2400" b="0" strike="noStrike" spc="-1">
                <a:solidFill>
                  <a:srgbClr val="000000"/>
                </a:solidFill>
                <a:latin typeface="Century Schoolbook"/>
              </a:rPr>
              <a:t>4.挖矿程式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zh-TW" sz="3000" b="0" strike="noStrike" cap="small" spc="-1">
                <a:solidFill>
                  <a:srgbClr val="575F6D"/>
                </a:solidFill>
                <a:latin typeface="Century Schoolbook"/>
              </a:rPr>
              <a:t>1.选择挖哪个虚拟币: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57200" y="1600200"/>
            <a:ext cx="7467120" cy="487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目前有一千多种以上虚拟币,选择可挖矿的虚拟币,也就是支援</a:t>
            </a:r>
            <a:r>
              <a:rPr lang="zh-TW" sz="1600" b="0" strike="noStrike" spc="-1">
                <a:solidFill>
                  <a:srgbClr val="B32C16"/>
                </a:solidFill>
                <a:latin typeface="Century Schoolbook"/>
              </a:rPr>
              <a:t>POW工作证明</a:t>
            </a: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类的虚拟币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	#教学画面以</a:t>
            </a:r>
            <a:r>
              <a:rPr lang="zh-TW" sz="1600" b="0" strike="noStrike" spc="-1">
                <a:solidFill>
                  <a:srgbClr val="B32C16"/>
                </a:solidFill>
                <a:latin typeface="Century Schoolbook"/>
              </a:rPr>
              <a:t>ZENCASH</a:t>
            </a: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为例,虚拟币都是相同原理</a:t>
            </a:r>
          </a:p>
        </p:txBody>
      </p:sp>
      <p:pic>
        <p:nvPicPr>
          <p:cNvPr id="140" name="Picture 2"/>
          <p:cNvPicPr/>
          <p:nvPr/>
        </p:nvPicPr>
        <p:blipFill>
          <a:blip r:embed="rId2"/>
          <a:stretch/>
        </p:blipFill>
        <p:spPr>
          <a:xfrm>
            <a:off x="827640" y="2709000"/>
            <a:ext cx="6336360" cy="341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zh-TW" sz="3000" b="0" strike="noStrike" cap="small" spc="-1">
                <a:solidFill>
                  <a:srgbClr val="575F6D"/>
                </a:solidFill>
                <a:latin typeface="Century Schoolbook"/>
              </a:rPr>
              <a:t>1.选择挖哪个虚拟币: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457200" y="1600200"/>
            <a:ext cx="7467120" cy="487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挖矿效益常用网站:</a:t>
            </a:r>
            <a:r>
              <a:rPr lang="zh-TW" sz="1600" b="0" u="sng" strike="noStrike" spc="-1">
                <a:solidFill>
                  <a:srgbClr val="D2611C"/>
                </a:solidFill>
                <a:uFillTx/>
                <a:latin typeface="Century Schoolbook"/>
                <a:hlinkClick r:id="rId2"/>
              </a:rPr>
              <a:t>https://whattomine.com/coins</a:t>
            </a:r>
            <a:endParaRPr lang="zh-TW" sz="1600" b="0" strike="noStrike" spc="-1">
              <a:solidFill>
                <a:srgbClr val="000000"/>
              </a:solidFill>
              <a:latin typeface="Century Schoolbook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可以看到目前算力效益预估的排行</a:t>
            </a:r>
          </a:p>
        </p:txBody>
      </p:sp>
      <p:pic>
        <p:nvPicPr>
          <p:cNvPr id="143" name="Picture 2"/>
          <p:cNvPicPr/>
          <p:nvPr/>
        </p:nvPicPr>
        <p:blipFill>
          <a:blip r:embed="rId3"/>
          <a:stretch/>
        </p:blipFill>
        <p:spPr>
          <a:xfrm>
            <a:off x="211680" y="2565000"/>
            <a:ext cx="8352720" cy="344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TW" sz="3000" b="0" strike="noStrike" cap="small" spc="-1">
                <a:solidFill>
                  <a:srgbClr val="575F6D"/>
                </a:solidFill>
                <a:latin typeface="Century Schoolbook"/>
              </a:rPr>
              <a:t>Whattomine资讯: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457200" y="1600200"/>
            <a:ext cx="7467120" cy="487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目前BTC出块重要资讯</a:t>
            </a:r>
          </a:p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Block Time=多久出一次区块9m 37s</a:t>
            </a:r>
          </a:p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Block Reward=出一次区块目前可获得12.76枚比特币</a:t>
            </a:r>
          </a:p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Difficulty Nethash=依目前全球算力会调整目前出块难度 3,007,384M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zh-TW" sz="16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pic>
        <p:nvPicPr>
          <p:cNvPr id="146" name="Picture 4"/>
          <p:cNvPicPr/>
          <p:nvPr/>
        </p:nvPicPr>
        <p:blipFill>
          <a:blip r:embed="rId2"/>
          <a:stretch/>
        </p:blipFill>
        <p:spPr>
          <a:xfrm>
            <a:off x="251640" y="3141000"/>
            <a:ext cx="7254360" cy="131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TW" sz="3000" b="0" strike="noStrike" cap="small" spc="-1">
                <a:solidFill>
                  <a:srgbClr val="575F6D"/>
                </a:solidFill>
                <a:latin typeface="Century Schoolbook"/>
              </a:rPr>
              <a:t>Whattomine资讯: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457200" y="1600200"/>
            <a:ext cx="7467120" cy="487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挖矿效益预估:以AvalonMiner 821 20000台进行估算,每台1200W/h 每度电0.1 $/kWh,每日可挖取18枚多比特币,扣除电费按目前比特币市价可得每日获利约123,923美金</a:t>
            </a:r>
          </a:p>
        </p:txBody>
      </p:sp>
      <p:pic>
        <p:nvPicPr>
          <p:cNvPr id="149" name="Picture 4"/>
          <p:cNvPicPr/>
          <p:nvPr/>
        </p:nvPicPr>
        <p:blipFill>
          <a:blip r:embed="rId2"/>
          <a:stretch/>
        </p:blipFill>
        <p:spPr>
          <a:xfrm>
            <a:off x="1979640" y="2205000"/>
            <a:ext cx="6763680" cy="453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TW" sz="3200" b="0" strike="noStrike" cap="small" spc="-1">
                <a:solidFill>
                  <a:srgbClr val="575F6D"/>
                </a:solidFill>
                <a:latin typeface="Century Schoolbook"/>
              </a:rPr>
              <a:t>2.虚拟币钱包位址</a:t>
            </a:r>
            <a:endParaRPr lang="zh-TW" sz="32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457200" y="1600200"/>
            <a:ext cx="7467120" cy="487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下载ZEN钱包安装:https://github.com/ZencashOfficial/zencash-swing-wallet-ui/releases/download/0.75.8/ZENCashDesktopGUIWallet_0.75.8.zip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zh-TW" sz="16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pic>
        <p:nvPicPr>
          <p:cNvPr id="152" name="Picture 2"/>
          <p:cNvPicPr/>
          <p:nvPr/>
        </p:nvPicPr>
        <p:blipFill>
          <a:blip r:embed="rId2"/>
          <a:stretch/>
        </p:blipFill>
        <p:spPr>
          <a:xfrm>
            <a:off x="1259640" y="2421000"/>
            <a:ext cx="5204520" cy="3761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TW" sz="3200" b="0" strike="noStrike" cap="small" spc="-1">
                <a:solidFill>
                  <a:srgbClr val="575F6D"/>
                </a:solidFill>
                <a:latin typeface="Century Schoolbook"/>
              </a:rPr>
              <a:t>2.虚拟币钱包位址</a:t>
            </a:r>
            <a:endParaRPr lang="zh-TW" sz="32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457200" y="1600200"/>
            <a:ext cx="7467120" cy="487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钱包程式打开,产生一个新钱包地址,让挖矿池挖出来的币,可以转到你的钱包地址</a:t>
            </a:r>
          </a:p>
        </p:txBody>
      </p:sp>
      <p:pic>
        <p:nvPicPr>
          <p:cNvPr id="155" name="Picture 3"/>
          <p:cNvPicPr/>
          <p:nvPr/>
        </p:nvPicPr>
        <p:blipFill>
          <a:blip r:embed="rId2"/>
          <a:stretch/>
        </p:blipFill>
        <p:spPr>
          <a:xfrm>
            <a:off x="683640" y="2493000"/>
            <a:ext cx="7594200" cy="344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TW" sz="3000" b="0" strike="noStrike" cap="small" spc="-1">
                <a:solidFill>
                  <a:srgbClr val="575F6D"/>
                </a:solidFill>
                <a:latin typeface="Century Schoolbook"/>
              </a:rPr>
              <a:t>3.矿池选择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457200" y="1600200"/>
            <a:ext cx="7467120" cy="487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官网会有一些矿池推荐</a:t>
            </a:r>
          </a:p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选择有稳定口卑的矿池,有一定算力就是要够大的矿池</a:t>
            </a:r>
          </a:p>
        </p:txBody>
      </p:sp>
      <p:pic>
        <p:nvPicPr>
          <p:cNvPr id="158" name="Picture 4"/>
          <p:cNvPicPr/>
          <p:nvPr/>
        </p:nvPicPr>
        <p:blipFill>
          <a:blip r:embed="rId2"/>
          <a:stretch/>
        </p:blipFill>
        <p:spPr>
          <a:xfrm>
            <a:off x="827640" y="2421000"/>
            <a:ext cx="6062040" cy="375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TW" sz="3000" b="0" strike="noStrike" cap="small" spc="-1">
                <a:solidFill>
                  <a:srgbClr val="575F6D"/>
                </a:solidFill>
                <a:latin typeface="Century Schoolbook"/>
              </a:rPr>
              <a:t>3.矿池选择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457200" y="1600200"/>
            <a:ext cx="7467120" cy="487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u="sng" strike="noStrike" spc="-1">
                <a:solidFill>
                  <a:srgbClr val="D2611C"/>
                </a:solidFill>
                <a:uFillTx/>
                <a:latin typeface="Century Schoolbook"/>
                <a:hlinkClick r:id="rId2"/>
              </a:rPr>
              <a:t>https://zen.suprnova.cc/index.php?page=register</a:t>
            </a:r>
            <a:endParaRPr lang="zh-TW" sz="1600" b="0" strike="noStrike" spc="-1">
              <a:solidFill>
                <a:srgbClr val="000000"/>
              </a:solidFill>
              <a:latin typeface="Century Schoolbook"/>
            </a:endParaRPr>
          </a:p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以supernova矿池为例是需要注册,而有些矿池是匿名型,则会直接传到你的钱包地址</a:t>
            </a:r>
          </a:p>
        </p:txBody>
      </p:sp>
      <p:pic>
        <p:nvPicPr>
          <p:cNvPr id="161" name="Picture 3"/>
          <p:cNvPicPr/>
          <p:nvPr/>
        </p:nvPicPr>
        <p:blipFill>
          <a:blip r:embed="rId3"/>
          <a:stretch/>
        </p:blipFill>
        <p:spPr>
          <a:xfrm>
            <a:off x="683640" y="2485440"/>
            <a:ext cx="6192360" cy="4089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TW" sz="3000" b="0" strike="noStrike" cap="small" spc="-1">
                <a:solidFill>
                  <a:srgbClr val="575F6D"/>
                </a:solidFill>
                <a:latin typeface="Century Schoolbook"/>
              </a:rPr>
              <a:t>区块链1.0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457200" y="1600200"/>
            <a:ext cx="7467120" cy="487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2400" b="0" strike="noStrike" spc="-1">
                <a:solidFill>
                  <a:srgbClr val="000000"/>
                </a:solidFill>
                <a:latin typeface="Century Schoolbook"/>
              </a:rPr>
              <a:t>BTC（比特币）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2400" b="0" strike="noStrike" spc="-1">
                <a:solidFill>
                  <a:srgbClr val="000000"/>
                </a:solidFill>
                <a:latin typeface="Century Schoolbook"/>
              </a:rPr>
              <a:t>定义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比特币是由一系列概念和技术作为基础构建的数字货币生态系统。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比特币并不是线下法定货币的替代物，而是非法定货币当局发行和管理的，主要模仿黄金的模式，完全由互联网基础协议和严格的加密技术保护和支持的、全新的、去中心化的网络货币（虚拟货币），由此也形成了一套不同于、也不受制于现实社会法律的新的货币规则和体系，并且可以与法定货币进行买卖或兑换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zh-TW" sz="1600" b="0" strike="noStrike" spc="-1">
              <a:solidFill>
                <a:srgbClr val="000000"/>
              </a:solidFill>
              <a:latin typeface="Century Schoolbook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2400" b="0" strike="noStrike" spc="-1">
                <a:solidFill>
                  <a:srgbClr val="000000"/>
                </a:solidFill>
                <a:latin typeface="Century Schoolbook"/>
              </a:rPr>
              <a:t>特征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去中心化、世界流通、专属权、无隐藏成本、数量固定、发行不受控、交易方便、交易费用低廉。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TW" sz="3000" b="0" strike="noStrike" cap="small" spc="-1">
                <a:solidFill>
                  <a:srgbClr val="575F6D"/>
                </a:solidFill>
                <a:latin typeface="Century Schoolbook"/>
              </a:rPr>
              <a:t>3.矿池选择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457200" y="1600200"/>
            <a:ext cx="7467120" cy="487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注册后登入,修改账户资讯</a:t>
            </a:r>
          </a:p>
        </p:txBody>
      </p:sp>
      <p:pic>
        <p:nvPicPr>
          <p:cNvPr id="164" name="Picture 4"/>
          <p:cNvPicPr/>
          <p:nvPr/>
        </p:nvPicPr>
        <p:blipFill>
          <a:blip r:embed="rId2"/>
          <a:stretch/>
        </p:blipFill>
        <p:spPr>
          <a:xfrm>
            <a:off x="1691640" y="1989000"/>
            <a:ext cx="4704840" cy="479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TW" sz="3000" b="0" strike="noStrike" cap="small" spc="-1">
                <a:solidFill>
                  <a:srgbClr val="575F6D"/>
                </a:solidFill>
                <a:latin typeface="Century Schoolbook"/>
              </a:rPr>
              <a:t>3.矿池选择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pic>
        <p:nvPicPr>
          <p:cNvPr id="166" name="Picture 2"/>
          <p:cNvPicPr/>
          <p:nvPr/>
        </p:nvPicPr>
        <p:blipFill>
          <a:blip r:embed="rId2"/>
          <a:stretch/>
        </p:blipFill>
        <p:spPr>
          <a:xfrm>
            <a:off x="683640" y="2091960"/>
            <a:ext cx="7467120" cy="437580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457200" y="1600200"/>
            <a:ext cx="7467120" cy="487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en-US" sz="1600" b="0" strike="noStrike" spc="-1">
                <a:solidFill>
                  <a:srgbClr val="000000"/>
                </a:solidFill>
                <a:latin typeface="Century Schoolbook"/>
              </a:rPr>
              <a:t>记得将你自己的钱包地址填上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TW" sz="3000" b="0" strike="noStrike" cap="small" spc="-1">
                <a:solidFill>
                  <a:srgbClr val="575F6D"/>
                </a:solidFill>
                <a:latin typeface="Century Schoolbook"/>
              </a:rPr>
              <a:t>4.挖矿程式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457200" y="1600200"/>
            <a:ext cx="7467120" cy="487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下载挖矿程式</a:t>
            </a:r>
            <a:r>
              <a:rPr lang="zh-TW" sz="1400" b="0" strike="noStrike" spc="-1">
                <a:solidFill>
                  <a:srgbClr val="000000"/>
                </a:solidFill>
                <a:latin typeface="Century Schoolbook"/>
              </a:rPr>
              <a:t>EWBF's Zcash cuda miner Version 0.3.4b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600" b="0" u="sng" strike="noStrike" spc="-1">
                <a:solidFill>
                  <a:srgbClr val="D2611C"/>
                </a:solidFill>
                <a:uFillTx/>
                <a:latin typeface="Century Schoolbook"/>
                <a:hlinkClick r:id="rId2"/>
              </a:rPr>
              <a:t>https://bitcointalk.org/index.php?topic=1707546.0</a:t>
            </a: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 </a:t>
            </a:r>
          </a:p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新增启动批次檔start.bat,将supernova注册的账号密码及主机相关资讯填上</a:t>
            </a:r>
          </a:p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ewbf.exe --server zen.suprnova.cc --user linuxjason.dr --pass xxwwooss --port 3618</a:t>
            </a:r>
          </a:p>
        </p:txBody>
      </p:sp>
      <p:pic>
        <p:nvPicPr>
          <p:cNvPr id="170" name="Picture 2"/>
          <p:cNvPicPr/>
          <p:nvPr/>
        </p:nvPicPr>
        <p:blipFill>
          <a:blip r:embed="rId3"/>
          <a:stretch/>
        </p:blipFill>
        <p:spPr>
          <a:xfrm>
            <a:off x="522360" y="3141000"/>
            <a:ext cx="7581600" cy="287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TW" sz="3000" b="0" strike="noStrike" cap="small" spc="-1">
                <a:solidFill>
                  <a:srgbClr val="575F6D"/>
                </a:solidFill>
                <a:latin typeface="Century Schoolbook"/>
              </a:rPr>
              <a:t>4.挖矿程式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457200" y="1600200"/>
            <a:ext cx="7467120" cy="487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程式执行后,可看出已连线zen.supernova.xx:3618进行挖矿,目前显卡算力约154 Sol/s</a:t>
            </a:r>
          </a:p>
        </p:txBody>
      </p:sp>
      <p:pic>
        <p:nvPicPr>
          <p:cNvPr id="173" name="Picture 3"/>
          <p:cNvPicPr/>
          <p:nvPr/>
        </p:nvPicPr>
        <p:blipFill>
          <a:blip r:embed="rId2"/>
          <a:stretch/>
        </p:blipFill>
        <p:spPr>
          <a:xfrm>
            <a:off x="2123640" y="2061000"/>
            <a:ext cx="4824000" cy="431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TW" sz="3000" b="0" strike="noStrike" cap="small" spc="-1" dirty="0">
                <a:solidFill>
                  <a:srgbClr val="575F6D"/>
                </a:solidFill>
                <a:latin typeface="Century Schoolbook"/>
              </a:rPr>
              <a:t>4.挖矿程式</a:t>
            </a:r>
            <a:endParaRPr lang="zh-TW" sz="3000" b="0" strike="noStrike" spc="-1" dirty="0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457200" y="1600200"/>
            <a:ext cx="7467120" cy="487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 dirty="0">
                <a:solidFill>
                  <a:srgbClr val="000000"/>
                </a:solidFill>
                <a:latin typeface="Century Schoolbook"/>
              </a:rPr>
              <a:t>登入supernova矿池页面可以看到更多目前挖矿工作站详细报告</a:t>
            </a:r>
          </a:p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 dirty="0">
                <a:solidFill>
                  <a:srgbClr val="000000"/>
                </a:solidFill>
                <a:latin typeface="Century Schoolbook"/>
              </a:rPr>
              <a:t>https://zen.suprnova.cc/index.php?page=dashboard</a:t>
            </a:r>
          </a:p>
        </p:txBody>
      </p:sp>
      <p:pic>
        <p:nvPicPr>
          <p:cNvPr id="176" name="Picture 2"/>
          <p:cNvPicPr/>
          <p:nvPr/>
        </p:nvPicPr>
        <p:blipFill>
          <a:blip r:embed="rId2"/>
          <a:stretch/>
        </p:blipFill>
        <p:spPr>
          <a:xfrm>
            <a:off x="827640" y="2277000"/>
            <a:ext cx="6667920" cy="452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423704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r>
              <a:rPr lang="zh-CN" altLang="en-US" sz="3200" dirty="0"/>
              <a:t>阿瓦隆矿机</a:t>
            </a:r>
            <a:r>
              <a:rPr lang="en-US" altLang="zh-CN" sz="3200" dirty="0"/>
              <a:t>A741</a:t>
            </a:r>
            <a:r>
              <a:rPr lang="zh-CN" altLang="en-US" sz="3200" dirty="0"/>
              <a:t>在</a:t>
            </a:r>
            <a:r>
              <a:rPr lang="en-US" altLang="zh-CN" sz="3200" dirty="0"/>
              <a:t>F2Pool</a:t>
            </a:r>
            <a:r>
              <a:rPr lang="zh-CN" altLang="en-US" sz="3200" dirty="0"/>
              <a:t>挖比特币详细教程</a:t>
            </a:r>
          </a:p>
        </p:txBody>
      </p:sp>
      <p:sp>
        <p:nvSpPr>
          <p:cNvPr id="175" name="TextShape 2"/>
          <p:cNvSpPr txBox="1"/>
          <p:nvPr/>
        </p:nvSpPr>
        <p:spPr>
          <a:xfrm>
            <a:off x="457200" y="1600200"/>
            <a:ext cx="7467120" cy="487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r>
              <a:rPr lang="en-US" altLang="zh-TW" sz="1600" dirty="0" smtClean="0"/>
              <a:t>1</a:t>
            </a:r>
            <a:r>
              <a:rPr lang="en-US" altLang="zh-TW" sz="1600" dirty="0"/>
              <a:t>. https://www.f2pool.com/help/start-mining/btc/avalon-a741</a:t>
            </a:r>
            <a:endParaRPr lang="zh-TW" alt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37175"/>
            <a:ext cx="595312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4577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TW" sz="3000" b="0" strike="noStrike" cap="small" spc="-1">
                <a:solidFill>
                  <a:srgbClr val="575F6D"/>
                </a:solidFill>
                <a:latin typeface="Century Schoolbook"/>
              </a:rPr>
              <a:t>q&amp;a 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457200" y="1600200"/>
            <a:ext cx="7467120" cy="487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谢谢!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zh-TW" sz="3000" b="0" strike="noStrike" cap="small" spc="-1">
                <a:solidFill>
                  <a:srgbClr val="575F6D"/>
                </a:solidFill>
                <a:latin typeface="Century Schoolbook"/>
              </a:rPr>
              <a:t>区块链1.0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pic>
        <p:nvPicPr>
          <p:cNvPr id="115" name="圖片 114"/>
          <p:cNvPicPr/>
          <p:nvPr/>
        </p:nvPicPr>
        <p:blipFill>
          <a:blip r:embed="rId2"/>
          <a:stretch/>
        </p:blipFill>
        <p:spPr>
          <a:xfrm>
            <a:off x="648000" y="1318680"/>
            <a:ext cx="6492960" cy="487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380880" y="310680"/>
            <a:ext cx="7467120" cy="625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TW" sz="3000" b="0" strike="noStrike" cap="small" spc="-1">
                <a:solidFill>
                  <a:srgbClr val="575F6D"/>
                </a:solidFill>
                <a:latin typeface="Century Schoolbook"/>
              </a:rPr>
              <a:t>区块链2.0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457200" y="936000"/>
            <a:ext cx="7467120" cy="5537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2400" b="0" strike="noStrike" spc="-1">
                <a:solidFill>
                  <a:srgbClr val="000000"/>
                </a:solidFill>
                <a:latin typeface="Century Schoolbook"/>
                <a:ea typeface="微軟正黑體"/>
              </a:rPr>
              <a:t>以太坊</a:t>
            </a:r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200" b="0" strike="noStrike" spc="-1">
                <a:solidFill>
                  <a:srgbClr val="000000"/>
                </a:solidFill>
                <a:latin typeface="Century Schoolbook"/>
              </a:rPr>
              <a:t>组成部分:数字货币以太币（Ether）,用来构建和发布分布式应用的以太脚本（EtherScript</a:t>
            </a: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）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2400" b="0" strike="noStrike" spc="-1">
                <a:solidFill>
                  <a:srgbClr val="000000"/>
                </a:solidFill>
                <a:latin typeface="Century Schoolbook"/>
              </a:rPr>
              <a:t>应用场景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200" b="0" strike="noStrike" spc="-1">
                <a:solidFill>
                  <a:srgbClr val="000000"/>
                </a:solidFill>
                <a:latin typeface="Century Schoolbook"/>
              </a:rPr>
              <a:t>以太坊可以用来创建去中心化的程序、自治组织和智能合约。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2400" b="0" strike="noStrike" spc="-1">
                <a:solidFill>
                  <a:srgbClr val="000000"/>
                </a:solidFill>
                <a:latin typeface="Century Schoolbook"/>
              </a:rPr>
              <a:t>特点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200" b="0" strike="noStrike" spc="-1">
                <a:solidFill>
                  <a:srgbClr val="000000"/>
                </a:solidFill>
                <a:latin typeface="Century Schoolbook"/>
              </a:rPr>
              <a:t>智能合约（smart contract）：存储在区块链上的程序，由各节点运行，需要运行程序的人支付手续费给结点的矿工或权益人。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200" b="0" strike="noStrike" spc="-1">
                <a:solidFill>
                  <a:srgbClr val="000000"/>
                </a:solidFill>
                <a:latin typeface="Century Schoolbook"/>
              </a:rPr>
              <a:t>叔块（uncle block）：将因为速度较慢而未及时被收入母链的较短区块链并入。使用的是有向无环图的相关技术。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200" b="0" strike="noStrike" spc="-1">
                <a:solidFill>
                  <a:srgbClr val="000000"/>
                </a:solidFill>
                <a:latin typeface="Century Schoolbook"/>
              </a:rPr>
              <a:t>权益证明（proof-of-stake）：相较于工作量证明，可节省大量在挖矿时浪费的电脑资源，并避免特殊应用集成电路造成网络中心化。（尚未实现）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200" b="0" strike="noStrike" spc="-1">
                <a:solidFill>
                  <a:srgbClr val="000000"/>
                </a:solidFill>
                <a:latin typeface="Century Schoolbook"/>
              </a:rPr>
              <a:t>闪电网络（lightning network）：可提升交易速度、降低区块链的负担，提高可扩展性。（尚未实现）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200" b="0" strike="noStrike" spc="-1">
                <a:solidFill>
                  <a:srgbClr val="000000"/>
                </a:solidFill>
                <a:latin typeface="Century Schoolbook"/>
              </a:rPr>
              <a:t>开发社区稳固，不断成长，勇于使用硬分叉（hard fork）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2400" b="0" strike="noStrike" spc="-1">
                <a:solidFill>
                  <a:srgbClr val="000000"/>
                </a:solidFill>
                <a:latin typeface="Century Schoolbook"/>
              </a:rPr>
              <a:t>专用开发语言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200" b="0" strike="noStrike" spc="-1">
                <a:solidFill>
                  <a:srgbClr val="000000"/>
                </a:solidFill>
                <a:latin typeface="Century Schoolbook"/>
              </a:rPr>
              <a:t>Serpent(类python)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200" b="0" strike="noStrike" spc="-1">
                <a:solidFill>
                  <a:srgbClr val="000000"/>
                </a:solidFill>
                <a:latin typeface="Century Schoolbook"/>
              </a:rPr>
              <a:t>Solidity(类JavaScript)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200" b="0" strike="noStrike" spc="-1">
                <a:solidFill>
                  <a:srgbClr val="000000"/>
                </a:solidFill>
                <a:latin typeface="Century Schoolbook"/>
              </a:rPr>
              <a:t>Mutan(类Go)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200" b="0" strike="noStrike" spc="-1">
                <a:solidFill>
                  <a:srgbClr val="000000"/>
                </a:solidFill>
                <a:latin typeface="Century Schoolbook"/>
              </a:rPr>
              <a:t>LLL(类Lisp)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zh-TW" sz="1200" b="0" strike="noStrike" spc="-1">
              <a:solidFill>
                <a:srgbClr val="000000"/>
              </a:solidFill>
              <a:latin typeface="Century School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zh-TW" sz="3000" b="0" strike="noStrike" cap="small" spc="-1">
                <a:solidFill>
                  <a:srgbClr val="575F6D"/>
                </a:solidFill>
                <a:latin typeface="Century Schoolbook"/>
              </a:rPr>
              <a:t>区块链2.0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pic>
        <p:nvPicPr>
          <p:cNvPr id="119" name="圖片 118"/>
          <p:cNvPicPr/>
          <p:nvPr/>
        </p:nvPicPr>
        <p:blipFill>
          <a:blip r:embed="rId2"/>
          <a:stretch/>
        </p:blipFill>
        <p:spPr>
          <a:xfrm>
            <a:off x="637920" y="1143000"/>
            <a:ext cx="6850080" cy="526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216000"/>
            <a:ext cx="7467120" cy="625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TW" sz="3000" b="0" strike="noStrike" cap="small" spc="-1">
                <a:solidFill>
                  <a:srgbClr val="575F6D"/>
                </a:solidFill>
                <a:latin typeface="Century Schoolbook"/>
              </a:rPr>
              <a:t>区块链3.0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457200" y="720000"/>
            <a:ext cx="7467120" cy="6048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endParaRPr lang="zh-TW" sz="2400" b="0" strike="noStrike" spc="-1">
              <a:solidFill>
                <a:srgbClr val="000000"/>
              </a:solidFill>
              <a:latin typeface="Century Schoolbook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2400" b="0" strike="noStrike" spc="-1">
                <a:solidFill>
                  <a:srgbClr val="000000"/>
                </a:solidFill>
                <a:latin typeface="Century Schoolbook"/>
              </a:rPr>
              <a:t>应用场景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400" b="0" strike="noStrike" spc="-1">
                <a:solidFill>
                  <a:srgbClr val="000000"/>
                </a:solidFill>
                <a:latin typeface="Century Schoolbook"/>
                <a:ea typeface="微軟正黑體"/>
              </a:rPr>
              <a:t>自动化采购、智能化物联网应用、供应链自动化管理</a:t>
            </a:r>
            <a:r>
              <a:rPr lang="zh-TW" sz="1400" b="0" strike="noStrike" spc="-1">
                <a:solidFill>
                  <a:srgbClr val="000000"/>
                </a:solidFill>
                <a:latin typeface="Century Schoolbook"/>
              </a:rPr>
              <a:t>、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400" b="0" strike="noStrike" spc="-1">
                <a:solidFill>
                  <a:srgbClr val="000000"/>
                </a:solidFill>
                <a:latin typeface="Century Schoolbook"/>
              </a:rPr>
              <a:t>虚拟资产兑换、转移,产权登记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zh-TW" sz="1400" b="0" strike="noStrike" spc="-1">
              <a:solidFill>
                <a:srgbClr val="000000"/>
              </a:solidFill>
              <a:latin typeface="Century Schoolbook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400" b="0" strike="noStrike" spc="-1">
                <a:solidFill>
                  <a:srgbClr val="000000"/>
                </a:solidFill>
                <a:latin typeface="Century Schoolbook"/>
              </a:rPr>
              <a:t>IOTA是为物联网（IoT）设计的一个革命性的新型交易结算和数据转移层。 它基于新型的分布式账本——Tangle，Tangle能够克服现有区块链设计中的低效性，并为去中心化P2P系统共识的达成创造了一种新方法。 通过IOTA进行转账不需要支付手续费，这是首例。这也就意味着，无论是多小额的支付都能通过IOTA完成。 IOTA主要致力于物联网，希望能够成为物联网公开的支柱，通过机器支付资源、服务或者许可，包括智能城市、智能电网、基础设施、供应链等在内的用例，在所有设备中实现真正的互通互联，除此之外，IOTA也希望能够成为任何P2P交易结算的支柱，比如说网络支付甚至是汇款。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zh-TW" sz="1400" b="0" strike="noStrike" spc="-1">
              <a:solidFill>
                <a:srgbClr val="000000"/>
              </a:solidFill>
              <a:latin typeface="Century Schoolbook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400" b="0" strike="noStrike" spc="-1">
                <a:solidFill>
                  <a:srgbClr val="000000"/>
                </a:solidFill>
                <a:latin typeface="Century Schoolbook"/>
              </a:rPr>
              <a:t>特点：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400" b="0" strike="noStrike" spc="-1">
                <a:solidFill>
                  <a:srgbClr val="000000"/>
                </a:solidFill>
                <a:latin typeface="Century Schoolbook"/>
              </a:rPr>
              <a:t>1.零手续费：利用iota转账，无需支付手续费，首例；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400" b="0" strike="noStrike" spc="-1">
                <a:solidFill>
                  <a:srgbClr val="000000"/>
                </a:solidFill>
                <a:latin typeface="Century Schoolbook"/>
              </a:rPr>
              <a:t>2.共识机制创新；在IOTA系统中，网络中的每位参与者都能进行交易并且积极参与共识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400" b="0" strike="noStrike" spc="-1">
                <a:solidFill>
                  <a:srgbClr val="000000"/>
                </a:solidFill>
                <a:latin typeface="Century Schoolbook"/>
              </a:rPr>
              <a:t>3.量子安全；采用了文格尼茨签名；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zh-TW" sz="1400" b="0" strike="noStrike" spc="-1">
                <a:solidFill>
                  <a:srgbClr val="000000"/>
                </a:solidFill>
                <a:latin typeface="Century Schoolbook"/>
              </a:rPr>
              <a:t>4.IOTA使用SI系统（国际单位制）来计量。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zh-TW" sz="1400" b="0" strike="noStrike" spc="-1">
              <a:solidFill>
                <a:srgbClr val="000000"/>
              </a:solidFill>
              <a:latin typeface="Century School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zh-TW" sz="3000" b="0" strike="noStrike" cap="small" spc="-1">
                <a:solidFill>
                  <a:srgbClr val="575F6D"/>
                </a:solidFill>
                <a:latin typeface="Century Schoolbook"/>
              </a:rPr>
              <a:t>区块链3.0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pic>
        <p:nvPicPr>
          <p:cNvPr id="123" name="圖片 122"/>
          <p:cNvPicPr/>
          <p:nvPr/>
        </p:nvPicPr>
        <p:blipFill>
          <a:blip r:embed="rId2"/>
          <a:stretch/>
        </p:blipFill>
        <p:spPr>
          <a:xfrm>
            <a:off x="835200" y="1175040"/>
            <a:ext cx="6796800" cy="4944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TW" sz="3000" b="0" strike="noStrike" cap="small" spc="-1">
                <a:solidFill>
                  <a:srgbClr val="575F6D"/>
                </a:solidFill>
                <a:latin typeface="Century Schoolbook"/>
              </a:rPr>
              <a:t>虚拟币演算法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457200" y="1600200"/>
            <a:ext cx="7467120" cy="487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挖矿演算法主要分两大阵营:</a:t>
            </a:r>
            <a:r>
              <a:rPr lang="zh-TW" sz="1600" b="0" strike="noStrike" spc="-1">
                <a:solidFill>
                  <a:srgbClr val="B32C16"/>
                </a:solidFill>
                <a:latin typeface="Century Schoolbook"/>
              </a:rPr>
              <a:t>ASIC型与GPU型</a:t>
            </a:r>
            <a:endParaRPr lang="zh-TW" sz="1600" b="0" strike="noStrike" spc="-1">
              <a:solidFill>
                <a:srgbClr val="000000"/>
              </a:solidFill>
              <a:latin typeface="Century Schoolbook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zh-TW" sz="1600" b="0" strike="noStrike" spc="-1">
              <a:solidFill>
                <a:srgbClr val="000000"/>
              </a:solidFill>
              <a:latin typeface="Century Schoolbook"/>
            </a:endParaRPr>
          </a:p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B32C16"/>
                </a:solidFill>
                <a:latin typeface="Century Schoolbook"/>
              </a:rPr>
              <a:t>ASIC型</a:t>
            </a: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:就是专属挖矿机利用ASIC晶片演算法如比特大陆设计的 Bitmain S9 挖矿机</a:t>
            </a:r>
          </a:p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B32C16"/>
                </a:solidFill>
                <a:latin typeface="Century Schoolbook"/>
              </a:rPr>
              <a:t>GPU型</a:t>
            </a: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:就是一般PC利用安装显卡就可以演算挖矿</a:t>
            </a:r>
          </a:p>
        </p:txBody>
      </p:sp>
      <p:pic>
        <p:nvPicPr>
          <p:cNvPr id="126" name="Picture 2"/>
          <p:cNvPicPr/>
          <p:nvPr/>
        </p:nvPicPr>
        <p:blipFill>
          <a:blip r:embed="rId2"/>
          <a:stretch/>
        </p:blipFill>
        <p:spPr>
          <a:xfrm>
            <a:off x="251640" y="3393000"/>
            <a:ext cx="3569760" cy="3061080"/>
          </a:xfrm>
          <a:prstGeom prst="rect">
            <a:avLst/>
          </a:prstGeom>
          <a:ln>
            <a:noFill/>
          </a:ln>
        </p:spPr>
      </p:pic>
      <p:pic>
        <p:nvPicPr>
          <p:cNvPr id="127" name="Picture 3"/>
          <p:cNvPicPr/>
          <p:nvPr/>
        </p:nvPicPr>
        <p:blipFill>
          <a:blip r:embed="rId3"/>
          <a:stretch/>
        </p:blipFill>
        <p:spPr>
          <a:xfrm>
            <a:off x="4644000" y="3266280"/>
            <a:ext cx="3655440" cy="347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57200" y="274680"/>
            <a:ext cx="746712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TW" sz="3000" b="0" strike="noStrike" cap="small" spc="-1">
                <a:solidFill>
                  <a:srgbClr val="575F6D"/>
                </a:solidFill>
                <a:latin typeface="Century Schoolbook"/>
              </a:rPr>
              <a:t>虚拟币演算法</a:t>
            </a:r>
            <a:endParaRPr lang="zh-TW" sz="30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457200" y="1600200"/>
            <a:ext cx="7467120" cy="487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FE8637"/>
              </a:buClr>
              <a:buSzPct val="70000"/>
              <a:buFont typeface="Wingdings" charset="2"/>
              <a:buChar char=""/>
            </a:pPr>
            <a:r>
              <a:rPr lang="zh-TW" sz="1600" b="0" strike="noStrike" spc="-1">
                <a:solidFill>
                  <a:srgbClr val="B32C16"/>
                </a:solidFill>
                <a:latin typeface="Century Schoolbook"/>
              </a:rPr>
              <a:t>ASIC型演算法</a:t>
            </a:r>
            <a:r>
              <a:rPr lang="zh-TW" sz="1600" b="0" strike="noStrike" spc="-1">
                <a:solidFill>
                  <a:srgbClr val="000000"/>
                </a:solidFill>
                <a:latin typeface="Century Schoolbook"/>
              </a:rPr>
              <a:t>:sha-256</a:t>
            </a:r>
            <a:r>
              <a:rPr lang="zh-TW" sz="1600" b="0" strike="noStrike" spc="-1">
                <a:solidFill>
                  <a:srgbClr val="000000"/>
                </a:solidFill>
                <a:latin typeface="Century Schoolbook"/>
                <a:ea typeface="新細明體"/>
              </a:rPr>
              <a:t>、Scrypt 、X11、Quark、Qubit</a:t>
            </a:r>
            <a:endParaRPr lang="zh-TW" sz="1600" b="0" strike="noStrike" spc="-1">
              <a:solidFill>
                <a:srgbClr val="000000"/>
              </a:solidFill>
              <a:latin typeface="Century Schoolbook"/>
            </a:endParaRPr>
          </a:p>
        </p:txBody>
      </p:sp>
      <p:pic>
        <p:nvPicPr>
          <p:cNvPr id="130" name="Picture 3"/>
          <p:cNvPicPr/>
          <p:nvPr/>
        </p:nvPicPr>
        <p:blipFill>
          <a:blip r:embed="rId2"/>
          <a:stretch/>
        </p:blipFill>
        <p:spPr>
          <a:xfrm>
            <a:off x="539640" y="1989000"/>
            <a:ext cx="7718760" cy="32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1220</TotalTime>
  <Words>1940</Words>
  <Application>Microsoft Office PowerPoint</Application>
  <PresentationFormat>如螢幕大小 (4:3)</PresentationFormat>
  <Paragraphs>97</Paragraphs>
  <Slides>26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26</vt:i4>
      </vt:variant>
    </vt:vector>
  </HeadingPairs>
  <TitlesOfParts>
    <vt:vector size="28" baseType="lpstr">
      <vt:lpstr>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挖矿原理教学</dc:title>
  <dc:subject/>
  <dc:creator>jasonlai</dc:creator>
  <dc:description/>
  <cp:lastModifiedBy>jasonlai</cp:lastModifiedBy>
  <cp:revision>47</cp:revision>
  <dcterms:created xsi:type="dcterms:W3CDTF">2018-02-22T08:45:42Z</dcterms:created>
  <dcterms:modified xsi:type="dcterms:W3CDTF">2018-02-26T08:19:20Z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如螢幕大小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</vt:i4>
  </property>
</Properties>
</file>